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71" r:id="rId7"/>
    <p:sldId id="273" r:id="rId8"/>
    <p:sldId id="263" r:id="rId9"/>
    <p:sldId id="270" r:id="rId10"/>
    <p:sldId id="276" r:id="rId11"/>
    <p:sldId id="278" r:id="rId12"/>
    <p:sldId id="275" r:id="rId13"/>
    <p:sldId id="277" r:id="rId14"/>
    <p:sldId id="274" r:id="rId15"/>
    <p:sldId id="282" r:id="rId16"/>
    <p:sldId id="281" r:id="rId17"/>
    <p:sldId id="280" r:id="rId18"/>
    <p:sldId id="279" r:id="rId19"/>
    <p:sldId id="268"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Varsayılan Bölüm" id="{9B13FCDC-BD33-4611-9714-7365A6E3C114}">
          <p14:sldIdLst>
            <p14:sldId id="256"/>
            <p14:sldId id="259"/>
            <p14:sldId id="260"/>
            <p14:sldId id="261"/>
            <p14:sldId id="262"/>
            <p14:sldId id="263"/>
            <p14:sldId id="266"/>
            <p14:sldId id="265"/>
            <p14:sldId id="267"/>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62" d="100"/>
          <a:sy n="62" d="100"/>
        </p:scale>
        <p:origin x="-1020" y="-36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4497CA1-EEE4-4D4D-BE6A-1A256D9FF0B0}" type="datetimeFigureOut">
              <a:rPr lang="tr-TR" smtClean="0"/>
              <a:pPr/>
              <a:t>08.11.2019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147190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497CA1-EEE4-4D4D-BE6A-1A256D9FF0B0}" type="datetimeFigureOut">
              <a:rPr lang="tr-TR" smtClean="0"/>
              <a:pPr/>
              <a:t>08.11.2019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1605460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497CA1-EEE4-4D4D-BE6A-1A256D9FF0B0}" type="datetimeFigureOut">
              <a:rPr lang="tr-TR" smtClean="0"/>
              <a:pPr/>
              <a:t>08.11.2019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771772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497CA1-EEE4-4D4D-BE6A-1A256D9FF0B0}" type="datetimeFigureOut">
              <a:rPr lang="tr-TR" smtClean="0"/>
              <a:pPr/>
              <a:t>08.11.2019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4009282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4497CA1-EEE4-4D4D-BE6A-1A256D9FF0B0}" type="datetimeFigureOut">
              <a:rPr lang="tr-TR" smtClean="0"/>
              <a:pPr/>
              <a:t>08.11.2019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3731881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4497CA1-EEE4-4D4D-BE6A-1A256D9FF0B0}" type="datetimeFigureOut">
              <a:rPr lang="tr-TR" smtClean="0"/>
              <a:pPr/>
              <a:t>08.11.2019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1144052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4497CA1-EEE4-4D4D-BE6A-1A256D9FF0B0}" type="datetimeFigureOut">
              <a:rPr lang="tr-TR" smtClean="0"/>
              <a:pPr/>
              <a:t>08.11.2019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1470363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4497CA1-EEE4-4D4D-BE6A-1A256D9FF0B0}" type="datetimeFigureOut">
              <a:rPr lang="tr-TR" smtClean="0"/>
              <a:pPr/>
              <a:t>08.11.2019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195298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4497CA1-EEE4-4D4D-BE6A-1A256D9FF0B0}" type="datetimeFigureOut">
              <a:rPr lang="tr-TR" smtClean="0"/>
              <a:pPr/>
              <a:t>08.11.2019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2907939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4497CA1-EEE4-4D4D-BE6A-1A256D9FF0B0}" type="datetimeFigureOut">
              <a:rPr lang="tr-TR" smtClean="0"/>
              <a:pPr/>
              <a:t>08.11.2019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440070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4497CA1-EEE4-4D4D-BE6A-1A256D9FF0B0}" type="datetimeFigureOut">
              <a:rPr lang="tr-TR" smtClean="0"/>
              <a:pPr/>
              <a:t>08.11.2019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271533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497CA1-EEE4-4D4D-BE6A-1A256D9FF0B0}" type="datetimeFigureOut">
              <a:rPr lang="tr-TR" smtClean="0"/>
              <a:pPr/>
              <a:t>08.11.2019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203F84-D5DD-44D5-8076-3C98999F7B3B}" type="slidenum">
              <a:rPr lang="tr-TR" smtClean="0"/>
              <a:pPr/>
              <a:t>‹#›</a:t>
            </a:fld>
            <a:endParaRPr lang="tr-TR"/>
          </a:p>
        </p:txBody>
      </p:sp>
    </p:spTree>
    <p:extLst>
      <p:ext uri="{BB962C8B-B14F-4D97-AF65-F5344CB8AC3E}">
        <p14:creationId xmlns="" xmlns:p14="http://schemas.microsoft.com/office/powerpoint/2010/main" val="1369128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304;smail@metropol.com.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Resim 1" descr="image001"/>
          <p:cNvPicPr>
            <a:picLocks noChangeAspect="1" noChangeArrowheads="1"/>
          </p:cNvPicPr>
          <p:nvPr/>
        </p:nvPicPr>
        <p:blipFill>
          <a:blip r:embed="rId2"/>
          <a:srcRect/>
          <a:stretch>
            <a:fillRect/>
          </a:stretch>
        </p:blipFill>
        <p:spPr bwMode="auto">
          <a:xfrm>
            <a:off x="0" y="1"/>
            <a:ext cx="12192000" cy="6202680"/>
          </a:xfrm>
          <a:prstGeom prst="rect">
            <a:avLst/>
          </a:prstGeom>
          <a:noFill/>
          <a:ln w="9525">
            <a:noFill/>
            <a:miter lim="800000"/>
            <a:headEnd/>
            <a:tailEnd/>
          </a:ln>
        </p:spPr>
      </p:pic>
      <p:sp>
        <p:nvSpPr>
          <p:cNvPr id="2" name="Unvan 1"/>
          <p:cNvSpPr>
            <a:spLocks noGrp="1"/>
          </p:cNvSpPr>
          <p:nvPr>
            <p:ph type="ctrTitle"/>
          </p:nvPr>
        </p:nvSpPr>
        <p:spPr>
          <a:xfrm>
            <a:off x="0" y="6225019"/>
            <a:ext cx="9982200" cy="632981"/>
          </a:xfrm>
        </p:spPr>
        <p:txBody>
          <a:bodyPr>
            <a:normAutofit/>
          </a:bodyPr>
          <a:lstStyle/>
          <a:p>
            <a:r>
              <a:rPr lang="tr-TR"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Araç Altı Tarama ve Görüntüleme Otomasyon sistemi</a:t>
            </a:r>
            <a:endParaRPr lang="tr-TR"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Resim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336747" y="6355080"/>
            <a:ext cx="1733333" cy="36576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 xmlns:p14="http://schemas.microsoft.com/office/powerpoint/2010/main" val="40170523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4098" name="Resim 3" descr="image003"/>
          <p:cNvPicPr>
            <a:picLocks noChangeAspect="1" noChangeArrowheads="1"/>
          </p:cNvPicPr>
          <p:nvPr/>
        </p:nvPicPr>
        <p:blipFill>
          <a:blip r:embed="rId3"/>
          <a:srcRect/>
          <a:stretch>
            <a:fillRect/>
          </a:stretch>
        </p:blipFill>
        <p:spPr bwMode="auto">
          <a:xfrm>
            <a:off x="0" y="0"/>
            <a:ext cx="12192000" cy="6065520"/>
          </a:xfrm>
          <a:prstGeom prst="rect">
            <a:avLst/>
          </a:prstGeom>
          <a:noFill/>
          <a:ln w="9525">
            <a:noFill/>
            <a:miter lim="800000"/>
            <a:headEnd/>
            <a:tailEnd/>
          </a:ln>
        </p:spPr>
      </p:pic>
      <p:sp>
        <p:nvSpPr>
          <p:cNvPr id="4" name="3 Metin kutusu"/>
          <p:cNvSpPr txBox="1"/>
          <p:nvPr/>
        </p:nvSpPr>
        <p:spPr>
          <a:xfrm>
            <a:off x="0" y="6187440"/>
            <a:ext cx="9829800" cy="369332"/>
          </a:xfrm>
          <a:prstGeom prst="rect">
            <a:avLst/>
          </a:prstGeom>
          <a:noFill/>
        </p:spPr>
        <p:txBody>
          <a:bodyPr wrap="square" rtlCol="0">
            <a:spAutoFit/>
          </a:bodyPr>
          <a:lstStyle/>
          <a:p>
            <a:r>
              <a:rPr lang="tr-TR" dirty="0" smtClean="0"/>
              <a:t>Plaka okuma sistemi kamera ayarları ekranı</a:t>
            </a:r>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122" name="Resim 4" descr="image004"/>
          <p:cNvPicPr>
            <a:picLocks noChangeAspect="1" noChangeArrowheads="1"/>
          </p:cNvPicPr>
          <p:nvPr/>
        </p:nvPicPr>
        <p:blipFill>
          <a:blip r:embed="rId3"/>
          <a:srcRect/>
          <a:stretch>
            <a:fillRect/>
          </a:stretch>
        </p:blipFill>
        <p:spPr bwMode="auto">
          <a:xfrm>
            <a:off x="0" y="0"/>
            <a:ext cx="12192000" cy="5989320"/>
          </a:xfrm>
          <a:prstGeom prst="rect">
            <a:avLst/>
          </a:prstGeom>
          <a:noFill/>
          <a:ln w="9525">
            <a:noFill/>
            <a:miter lim="800000"/>
            <a:headEnd/>
            <a:tailEnd/>
          </a:ln>
        </p:spPr>
      </p:pic>
      <p:sp>
        <p:nvSpPr>
          <p:cNvPr id="4" name="3 Metin kutusu"/>
          <p:cNvSpPr txBox="1"/>
          <p:nvPr/>
        </p:nvSpPr>
        <p:spPr>
          <a:xfrm>
            <a:off x="0" y="6187440"/>
            <a:ext cx="9829800" cy="369332"/>
          </a:xfrm>
          <a:prstGeom prst="rect">
            <a:avLst/>
          </a:prstGeom>
          <a:noFill/>
        </p:spPr>
        <p:txBody>
          <a:bodyPr wrap="square" rtlCol="0">
            <a:spAutoFit/>
          </a:bodyPr>
          <a:lstStyle/>
          <a:p>
            <a:r>
              <a:rPr lang="tr-TR" dirty="0" err="1" smtClean="0"/>
              <a:t>Scanner</a:t>
            </a:r>
            <a:r>
              <a:rPr lang="tr-TR" dirty="0" smtClean="0"/>
              <a:t> Kamera Ayarları ekranı ( Araç altı kamera)</a:t>
            </a:r>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146" name="Resim 7" descr="image005"/>
          <p:cNvPicPr>
            <a:picLocks noChangeAspect="1" noChangeArrowheads="1"/>
          </p:cNvPicPr>
          <p:nvPr/>
        </p:nvPicPr>
        <p:blipFill>
          <a:blip r:embed="rId3"/>
          <a:srcRect/>
          <a:stretch>
            <a:fillRect/>
          </a:stretch>
        </p:blipFill>
        <p:spPr bwMode="auto">
          <a:xfrm>
            <a:off x="0" y="0"/>
            <a:ext cx="12192000" cy="6172200"/>
          </a:xfrm>
          <a:prstGeom prst="rect">
            <a:avLst/>
          </a:prstGeom>
          <a:noFill/>
          <a:ln w="9525">
            <a:noFill/>
            <a:miter lim="800000"/>
            <a:headEnd/>
            <a:tailEnd/>
          </a:ln>
        </p:spPr>
      </p:pic>
      <p:sp>
        <p:nvSpPr>
          <p:cNvPr id="4" name="3 Metin kutusu"/>
          <p:cNvSpPr txBox="1"/>
          <p:nvPr/>
        </p:nvSpPr>
        <p:spPr>
          <a:xfrm>
            <a:off x="0" y="6187440"/>
            <a:ext cx="9829800" cy="369332"/>
          </a:xfrm>
          <a:prstGeom prst="rect">
            <a:avLst/>
          </a:prstGeom>
          <a:noFill/>
        </p:spPr>
        <p:txBody>
          <a:bodyPr wrap="square" rtlCol="0">
            <a:spAutoFit/>
          </a:bodyPr>
          <a:lstStyle/>
          <a:p>
            <a:r>
              <a:rPr lang="tr-TR" dirty="0" smtClean="0"/>
              <a:t>Alt okuyucu sistemi, Isıtıcı çalışma </a:t>
            </a:r>
            <a:r>
              <a:rPr lang="tr-TR" dirty="0" err="1" smtClean="0"/>
              <a:t>Parametleri</a:t>
            </a:r>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7170" name="Resim 9" descr="image007"/>
          <p:cNvPicPr>
            <a:picLocks noChangeAspect="1" noChangeArrowheads="1"/>
          </p:cNvPicPr>
          <p:nvPr/>
        </p:nvPicPr>
        <p:blipFill>
          <a:blip r:embed="rId3"/>
          <a:srcRect/>
          <a:stretch>
            <a:fillRect/>
          </a:stretch>
        </p:blipFill>
        <p:spPr bwMode="auto">
          <a:xfrm>
            <a:off x="-1" y="0"/>
            <a:ext cx="12220409" cy="6096000"/>
          </a:xfrm>
          <a:prstGeom prst="rect">
            <a:avLst/>
          </a:prstGeom>
          <a:noFill/>
          <a:ln w="9525">
            <a:noFill/>
            <a:miter lim="800000"/>
            <a:headEnd/>
            <a:tailEnd/>
          </a:ln>
        </p:spPr>
      </p:pic>
      <p:sp>
        <p:nvSpPr>
          <p:cNvPr id="4" name="3 Metin kutusu"/>
          <p:cNvSpPr txBox="1"/>
          <p:nvPr/>
        </p:nvSpPr>
        <p:spPr>
          <a:xfrm>
            <a:off x="0" y="6187440"/>
            <a:ext cx="9829800" cy="369332"/>
          </a:xfrm>
          <a:prstGeom prst="rect">
            <a:avLst/>
          </a:prstGeom>
          <a:noFill/>
        </p:spPr>
        <p:txBody>
          <a:bodyPr wrap="square" rtlCol="0">
            <a:spAutoFit/>
          </a:bodyPr>
          <a:lstStyle/>
          <a:p>
            <a:r>
              <a:rPr lang="tr-TR" dirty="0" smtClean="0"/>
              <a:t>Sisteme dahil edilen bariyer, </a:t>
            </a:r>
            <a:r>
              <a:rPr lang="tr-TR" dirty="0" err="1" smtClean="0"/>
              <a:t>loodbroker</a:t>
            </a:r>
            <a:r>
              <a:rPr lang="tr-TR" dirty="0" smtClean="0"/>
              <a:t>, kapı tanımı parametreleri ekranı</a:t>
            </a:r>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8194" name="Resim 10" descr="image008"/>
          <p:cNvPicPr>
            <a:picLocks noChangeAspect="1" noChangeArrowheads="1"/>
          </p:cNvPicPr>
          <p:nvPr/>
        </p:nvPicPr>
        <p:blipFill>
          <a:blip r:embed="rId3"/>
          <a:srcRect/>
          <a:stretch>
            <a:fillRect/>
          </a:stretch>
        </p:blipFill>
        <p:spPr bwMode="auto">
          <a:xfrm>
            <a:off x="0" y="0"/>
            <a:ext cx="12255712" cy="6141720"/>
          </a:xfrm>
          <a:prstGeom prst="rect">
            <a:avLst/>
          </a:prstGeom>
          <a:noFill/>
          <a:ln w="9525">
            <a:noFill/>
            <a:miter lim="800000"/>
            <a:headEnd/>
            <a:tailEnd/>
          </a:ln>
        </p:spPr>
      </p:pic>
      <p:sp>
        <p:nvSpPr>
          <p:cNvPr id="4" name="3 Metin kutusu"/>
          <p:cNvSpPr txBox="1"/>
          <p:nvPr/>
        </p:nvSpPr>
        <p:spPr>
          <a:xfrm>
            <a:off x="0" y="6217920"/>
            <a:ext cx="9829800" cy="369332"/>
          </a:xfrm>
          <a:prstGeom prst="rect">
            <a:avLst/>
          </a:prstGeom>
          <a:noFill/>
        </p:spPr>
        <p:txBody>
          <a:bodyPr wrap="square" rtlCol="0">
            <a:spAutoFit/>
          </a:bodyPr>
          <a:lstStyle/>
          <a:p>
            <a:r>
              <a:rPr lang="tr-TR" dirty="0" smtClean="0"/>
              <a:t>Sistem geneli dış aydınlatma parametreleri tanım ekranı</a:t>
            </a:r>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9218" name="Resim 11" descr="image009"/>
          <p:cNvPicPr>
            <a:picLocks noChangeAspect="1" noChangeArrowheads="1"/>
          </p:cNvPicPr>
          <p:nvPr/>
        </p:nvPicPr>
        <p:blipFill>
          <a:blip r:embed="rId3"/>
          <a:srcRect/>
          <a:stretch>
            <a:fillRect/>
          </a:stretch>
        </p:blipFill>
        <p:spPr bwMode="auto">
          <a:xfrm>
            <a:off x="-1" y="0"/>
            <a:ext cx="12222581" cy="6172200"/>
          </a:xfrm>
          <a:prstGeom prst="rect">
            <a:avLst/>
          </a:prstGeom>
          <a:noFill/>
          <a:ln w="9525">
            <a:noFill/>
            <a:miter lim="800000"/>
            <a:headEnd/>
            <a:tailEnd/>
          </a:ln>
        </p:spPr>
      </p:pic>
      <p:sp>
        <p:nvSpPr>
          <p:cNvPr id="4" name="3 Metin kutusu"/>
          <p:cNvSpPr txBox="1"/>
          <p:nvPr/>
        </p:nvSpPr>
        <p:spPr>
          <a:xfrm>
            <a:off x="0" y="6217920"/>
            <a:ext cx="9829800" cy="369332"/>
          </a:xfrm>
          <a:prstGeom prst="rect">
            <a:avLst/>
          </a:prstGeom>
          <a:noFill/>
        </p:spPr>
        <p:txBody>
          <a:bodyPr wrap="square" rtlCol="0">
            <a:spAutoFit/>
          </a:bodyPr>
          <a:lstStyle/>
          <a:p>
            <a:r>
              <a:rPr lang="tr-TR" dirty="0" smtClean="0"/>
              <a:t>Sistem geneli </a:t>
            </a:r>
            <a:r>
              <a:rPr lang="tr-TR" dirty="0" err="1" smtClean="0"/>
              <a:t>Ir</a:t>
            </a:r>
            <a:r>
              <a:rPr lang="tr-TR" dirty="0" smtClean="0"/>
              <a:t> (</a:t>
            </a:r>
            <a:r>
              <a:rPr lang="tr-TR" dirty="0" err="1" smtClean="0"/>
              <a:t>InfraRed</a:t>
            </a:r>
            <a:r>
              <a:rPr lang="tr-TR" dirty="0" smtClean="0"/>
              <a:t>) aydınlatma parametreleri tanım ekranı</a:t>
            </a:r>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0242" name="Resim 12" descr="image010"/>
          <p:cNvPicPr>
            <a:picLocks noChangeAspect="1" noChangeArrowheads="1"/>
          </p:cNvPicPr>
          <p:nvPr/>
        </p:nvPicPr>
        <p:blipFill>
          <a:blip r:embed="rId3"/>
          <a:srcRect/>
          <a:stretch>
            <a:fillRect/>
          </a:stretch>
        </p:blipFill>
        <p:spPr bwMode="auto">
          <a:xfrm>
            <a:off x="0" y="0"/>
            <a:ext cx="12192000" cy="6126480"/>
          </a:xfrm>
          <a:prstGeom prst="rect">
            <a:avLst/>
          </a:prstGeom>
          <a:noFill/>
          <a:ln w="9525">
            <a:noFill/>
            <a:miter lim="800000"/>
            <a:headEnd/>
            <a:tailEnd/>
          </a:ln>
        </p:spPr>
      </p:pic>
      <p:sp>
        <p:nvSpPr>
          <p:cNvPr id="4" name="3 Metin kutusu"/>
          <p:cNvSpPr txBox="1"/>
          <p:nvPr/>
        </p:nvSpPr>
        <p:spPr>
          <a:xfrm>
            <a:off x="0" y="6217920"/>
            <a:ext cx="9829800" cy="369332"/>
          </a:xfrm>
          <a:prstGeom prst="rect">
            <a:avLst/>
          </a:prstGeom>
          <a:noFill/>
        </p:spPr>
        <p:txBody>
          <a:bodyPr wrap="square" rtlCol="0">
            <a:spAutoFit/>
          </a:bodyPr>
          <a:lstStyle/>
          <a:p>
            <a:r>
              <a:rPr lang="tr-TR" dirty="0" smtClean="0"/>
              <a:t>Program genel ayarları ekranı</a:t>
            </a:r>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1266" name="Resim 13" descr="image011"/>
          <p:cNvPicPr>
            <a:picLocks noChangeAspect="1" noChangeArrowheads="1"/>
          </p:cNvPicPr>
          <p:nvPr/>
        </p:nvPicPr>
        <p:blipFill>
          <a:blip r:embed="rId3"/>
          <a:srcRect/>
          <a:stretch>
            <a:fillRect/>
          </a:stretch>
        </p:blipFill>
        <p:spPr bwMode="auto">
          <a:xfrm>
            <a:off x="0" y="0"/>
            <a:ext cx="12192000" cy="6126480"/>
          </a:xfrm>
          <a:prstGeom prst="rect">
            <a:avLst/>
          </a:prstGeom>
          <a:noFill/>
          <a:ln w="9525">
            <a:noFill/>
            <a:miter lim="800000"/>
            <a:headEnd/>
            <a:tailEnd/>
          </a:ln>
        </p:spPr>
      </p:pic>
      <p:sp>
        <p:nvSpPr>
          <p:cNvPr id="4" name="3 Metin kutusu"/>
          <p:cNvSpPr txBox="1"/>
          <p:nvPr/>
        </p:nvSpPr>
        <p:spPr>
          <a:xfrm>
            <a:off x="0" y="6217920"/>
            <a:ext cx="9829800" cy="369332"/>
          </a:xfrm>
          <a:prstGeom prst="rect">
            <a:avLst/>
          </a:prstGeom>
          <a:noFill/>
        </p:spPr>
        <p:txBody>
          <a:bodyPr wrap="square" rtlCol="0">
            <a:spAutoFit/>
          </a:bodyPr>
          <a:lstStyle/>
          <a:p>
            <a:r>
              <a:rPr lang="tr-TR" dirty="0" smtClean="0"/>
              <a:t>Otomasyon Panosu ile haberleşme ayarları ekranı (PLC)</a:t>
            </a:r>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2290" name="Resim 14" descr="image012"/>
          <p:cNvPicPr>
            <a:picLocks noChangeAspect="1" noChangeArrowheads="1"/>
          </p:cNvPicPr>
          <p:nvPr/>
        </p:nvPicPr>
        <p:blipFill>
          <a:blip r:embed="rId3"/>
          <a:srcRect/>
          <a:stretch>
            <a:fillRect/>
          </a:stretch>
        </p:blipFill>
        <p:spPr bwMode="auto">
          <a:xfrm>
            <a:off x="0" y="0"/>
            <a:ext cx="12192000" cy="6141720"/>
          </a:xfrm>
          <a:prstGeom prst="rect">
            <a:avLst/>
          </a:prstGeom>
          <a:noFill/>
          <a:ln w="9525">
            <a:noFill/>
            <a:miter lim="800000"/>
            <a:headEnd/>
            <a:tailEnd/>
          </a:ln>
        </p:spPr>
      </p:pic>
      <p:sp>
        <p:nvSpPr>
          <p:cNvPr id="4" name="3 Metin kutusu"/>
          <p:cNvSpPr txBox="1"/>
          <p:nvPr/>
        </p:nvSpPr>
        <p:spPr>
          <a:xfrm>
            <a:off x="0" y="6217920"/>
            <a:ext cx="9829800" cy="369332"/>
          </a:xfrm>
          <a:prstGeom prst="rect">
            <a:avLst/>
          </a:prstGeom>
          <a:noFill/>
        </p:spPr>
        <p:txBody>
          <a:bodyPr wrap="square" rtlCol="0">
            <a:spAutoFit/>
          </a:bodyPr>
          <a:lstStyle/>
          <a:p>
            <a:r>
              <a:rPr lang="tr-TR" dirty="0" smtClean="0"/>
              <a:t>Otomasyon kullanacak olan personel tanımlamaları ekranı</a:t>
            </a:r>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Teşekkürler;</a:t>
            </a:r>
            <a:endParaRPr lang="tr-TR" dirty="0"/>
          </a:p>
        </p:txBody>
      </p:sp>
      <p:sp>
        <p:nvSpPr>
          <p:cNvPr id="3" name="İçerik Yer Tutucusu 2"/>
          <p:cNvSpPr>
            <a:spLocks noGrp="1"/>
          </p:cNvSpPr>
          <p:nvPr>
            <p:ph idx="1"/>
          </p:nvPr>
        </p:nvSpPr>
        <p:spPr/>
        <p:txBody>
          <a:bodyPr/>
          <a:lstStyle/>
          <a:p>
            <a:pPr marL="0" indent="0" algn="ctr">
              <a:buNone/>
            </a:pPr>
            <a:r>
              <a:rPr lang="tr-TR" sz="3600" b="1" smtClean="0"/>
              <a:t>Soru </a:t>
            </a:r>
            <a:r>
              <a:rPr lang="tr-TR" sz="3600" b="1" dirty="0" smtClean="0"/>
              <a:t>ve öneriler</a:t>
            </a:r>
            <a:br>
              <a:rPr lang="tr-TR" sz="3600" b="1" dirty="0" smtClean="0"/>
            </a:br>
            <a:r>
              <a:rPr lang="tr-TR" sz="3600" b="1" dirty="0" smtClean="0"/>
              <a:t/>
            </a:r>
            <a:br>
              <a:rPr lang="tr-TR" sz="3600" b="1" dirty="0" smtClean="0"/>
            </a:br>
            <a:r>
              <a:rPr lang="tr-TR" sz="3600" b="1" dirty="0" smtClean="0"/>
              <a:t/>
            </a:r>
            <a:br>
              <a:rPr lang="tr-TR" sz="3600" b="1" dirty="0" smtClean="0"/>
            </a:br>
            <a:r>
              <a:rPr lang="tr-TR" sz="3600" b="1" dirty="0" smtClean="0"/>
              <a:t>İsmail DAĞCI</a:t>
            </a:r>
          </a:p>
          <a:p>
            <a:pPr marL="0" indent="0" algn="ctr">
              <a:buNone/>
            </a:pPr>
            <a:r>
              <a:rPr lang="tr-TR" sz="3600" b="1" dirty="0" smtClean="0"/>
              <a:t>Genel Koordinatör</a:t>
            </a:r>
            <a:br>
              <a:rPr lang="tr-TR" sz="3600" b="1" dirty="0" smtClean="0"/>
            </a:br>
            <a:r>
              <a:rPr lang="tr-TR" sz="3600" b="1" dirty="0" smtClean="0"/>
              <a:t/>
            </a:r>
            <a:br>
              <a:rPr lang="tr-TR" sz="3600" b="1" dirty="0" smtClean="0"/>
            </a:br>
            <a:r>
              <a:rPr lang="tr-TR" sz="3600" b="1" dirty="0" smtClean="0"/>
              <a:t>0 549 522 5222</a:t>
            </a:r>
            <a:br>
              <a:rPr lang="tr-TR" sz="3600" b="1" dirty="0" smtClean="0"/>
            </a:br>
            <a:r>
              <a:rPr lang="tr-TR" sz="3600" b="1" dirty="0" smtClean="0">
                <a:hlinkClick r:id="rId2"/>
              </a:rPr>
              <a:t>İsmail@metropol.com.tr</a:t>
            </a:r>
            <a:endParaRPr lang="tr-TR" sz="3600" b="1" dirty="0" smtClean="0"/>
          </a:p>
          <a:p>
            <a:endParaRPr lang="tr-TR" dirty="0"/>
          </a:p>
        </p:txBody>
      </p:sp>
      <p:pic>
        <p:nvPicPr>
          <p:cNvPr id="6" name="Resim 5"/>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032783" y="6073805"/>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 xmlns:p14="http://schemas.microsoft.com/office/powerpoint/2010/main" val="1146439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245725" y="616886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9" name="AutoShape 51"/>
          <p:cNvSpPr>
            <a:spLocks noChangeArrowheads="1"/>
          </p:cNvSpPr>
          <p:nvPr/>
        </p:nvSpPr>
        <p:spPr bwMode="gray">
          <a:xfrm>
            <a:off x="423246" y="336115"/>
            <a:ext cx="11463954" cy="508000"/>
          </a:xfrm>
          <a:prstGeom prst="roundRect">
            <a:avLst>
              <a:gd name="adj" fmla="val 50000"/>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eaLnBrk="0" hangingPunct="0"/>
            <a:r>
              <a:rPr lang="tr-TR" sz="2800" b="1" dirty="0" smtClean="0">
                <a:solidFill>
                  <a:srgbClr val="0070C0"/>
                </a:solidFill>
                <a:effectLst>
                  <a:outerShdw blurRad="38100" dist="38100" dir="2700000" algn="tl">
                    <a:srgbClr val="000000">
                      <a:alpha val="43137"/>
                    </a:srgbClr>
                  </a:outerShdw>
                </a:effectLst>
              </a:rPr>
              <a:t>Araç Altı Tarama ve Görüntüleme Otomasyon sistemi nedir ?</a:t>
            </a:r>
            <a:endParaRPr lang="en-US" sz="2800" b="1" dirty="0">
              <a:solidFill>
                <a:schemeClr val="tx2"/>
              </a:solidFill>
            </a:endParaRPr>
          </a:p>
        </p:txBody>
      </p:sp>
      <p:sp>
        <p:nvSpPr>
          <p:cNvPr id="13" name="AutoShape 51"/>
          <p:cNvSpPr>
            <a:spLocks noChangeArrowheads="1"/>
          </p:cNvSpPr>
          <p:nvPr/>
        </p:nvSpPr>
        <p:spPr bwMode="gray">
          <a:xfrm>
            <a:off x="423246" y="989556"/>
            <a:ext cx="11768754" cy="4672208"/>
          </a:xfrm>
          <a:prstGeom prst="roundRect">
            <a:avLst>
              <a:gd name="adj" fmla="val 50000"/>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eaLnBrk="0" hangingPunct="0"/>
            <a:r>
              <a:rPr lang="tr-TR" sz="2800" dirty="0" smtClean="0">
                <a:solidFill>
                  <a:schemeClr val="tx1"/>
                </a:solidFill>
              </a:rPr>
              <a:t>* Yüksek güvenlik ve güvenliğe önem veren Askeri birlikler, askeri alanlar, </a:t>
            </a:r>
            <a:br>
              <a:rPr lang="tr-TR" sz="2800" dirty="0" smtClean="0">
                <a:solidFill>
                  <a:schemeClr val="tx1"/>
                </a:solidFill>
              </a:rPr>
            </a:br>
            <a:r>
              <a:rPr lang="tr-TR" sz="2800" dirty="0" smtClean="0">
                <a:solidFill>
                  <a:schemeClr val="tx1"/>
                </a:solidFill>
              </a:rPr>
              <a:t>nizamiyeler, siteler, kamu kurum ve kuruluşların giriş noktaları, kapalı açık</a:t>
            </a:r>
            <a:br>
              <a:rPr lang="tr-TR" sz="2800" dirty="0" smtClean="0">
                <a:solidFill>
                  <a:schemeClr val="tx1"/>
                </a:solidFill>
              </a:rPr>
            </a:br>
            <a:r>
              <a:rPr lang="tr-TR" sz="2800" dirty="0" smtClean="0">
                <a:solidFill>
                  <a:schemeClr val="tx1"/>
                </a:solidFill>
              </a:rPr>
              <a:t>otopark alanlarında kullanılmak üzere tasarlanmış  tamamen yerli ve </a:t>
            </a:r>
            <a:br>
              <a:rPr lang="tr-TR" sz="2800" dirty="0" smtClean="0">
                <a:solidFill>
                  <a:schemeClr val="tx1"/>
                </a:solidFill>
              </a:rPr>
            </a:br>
            <a:r>
              <a:rPr lang="tr-TR" sz="2800" dirty="0" smtClean="0">
                <a:solidFill>
                  <a:schemeClr val="tx1"/>
                </a:solidFill>
              </a:rPr>
              <a:t>milli yazılımlar ile dizayn edilmiş, 3 yıl gibi bir sürede </a:t>
            </a:r>
            <a:r>
              <a:rPr lang="tr-TR" sz="2800" dirty="0" err="1" smtClean="0">
                <a:solidFill>
                  <a:schemeClr val="tx1"/>
                </a:solidFill>
              </a:rPr>
              <a:t>argesi</a:t>
            </a:r>
            <a:r>
              <a:rPr lang="tr-TR" sz="2800" dirty="0" smtClean="0">
                <a:solidFill>
                  <a:schemeClr val="tx1"/>
                </a:solidFill>
              </a:rPr>
              <a:t> tamamlanmış</a:t>
            </a:r>
            <a:br>
              <a:rPr lang="tr-TR" sz="2800" dirty="0" smtClean="0">
                <a:solidFill>
                  <a:schemeClr val="tx1"/>
                </a:solidFill>
              </a:rPr>
            </a:br>
            <a:r>
              <a:rPr lang="tr-TR" sz="2800" dirty="0" smtClean="0">
                <a:solidFill>
                  <a:schemeClr val="tx1"/>
                </a:solidFill>
              </a:rPr>
              <a:t>elektronik ve  fiziki güvenlik sistemlerine entegre edilebilen komple </a:t>
            </a:r>
            <a:br>
              <a:rPr lang="tr-TR" sz="2800" dirty="0" smtClean="0">
                <a:solidFill>
                  <a:schemeClr val="tx1"/>
                </a:solidFill>
              </a:rPr>
            </a:br>
            <a:r>
              <a:rPr lang="tr-TR" sz="2800" dirty="0" smtClean="0">
                <a:solidFill>
                  <a:schemeClr val="tx1"/>
                </a:solidFill>
              </a:rPr>
              <a:t>güvenlik paketidir. Bu sistem ile beraber plaka okuma  ve bariyer açma </a:t>
            </a:r>
            <a:br>
              <a:rPr lang="tr-TR" sz="2800" dirty="0" smtClean="0">
                <a:solidFill>
                  <a:schemeClr val="tx1"/>
                </a:solidFill>
              </a:rPr>
            </a:br>
            <a:r>
              <a:rPr lang="tr-TR" sz="2800" dirty="0" err="1" smtClean="0">
                <a:solidFill>
                  <a:schemeClr val="tx1"/>
                </a:solidFill>
              </a:rPr>
              <a:t>aşamalarıda</a:t>
            </a:r>
            <a:r>
              <a:rPr lang="tr-TR" sz="2800" dirty="0" smtClean="0">
                <a:solidFill>
                  <a:schemeClr val="tx1"/>
                </a:solidFill>
              </a:rPr>
              <a:t> çalıştırılabilir.</a:t>
            </a:r>
            <a:r>
              <a:rPr lang="tr-TR" sz="2800" b="1" dirty="0" smtClean="0">
                <a:solidFill>
                  <a:schemeClr val="tx2"/>
                </a:solidFill>
              </a:rPr>
              <a:t/>
            </a:r>
            <a:br>
              <a:rPr lang="tr-TR" sz="2800" b="1" dirty="0" smtClean="0">
                <a:solidFill>
                  <a:schemeClr val="tx2"/>
                </a:solidFill>
              </a:rPr>
            </a:br>
            <a:endParaRPr lang="en-US" sz="2800" b="1" dirty="0">
              <a:solidFill>
                <a:schemeClr val="tx2"/>
              </a:solidFill>
            </a:endParaRPr>
          </a:p>
        </p:txBody>
      </p:sp>
    </p:spTree>
    <p:extLst>
      <p:ext uri="{BB962C8B-B14F-4D97-AF65-F5344CB8AC3E}">
        <p14:creationId xmlns="" xmlns:p14="http://schemas.microsoft.com/office/powerpoint/2010/main" val="4044910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245725" y="616886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9" name="AutoShape 51"/>
          <p:cNvSpPr>
            <a:spLocks noChangeArrowheads="1"/>
          </p:cNvSpPr>
          <p:nvPr/>
        </p:nvSpPr>
        <p:spPr bwMode="gray">
          <a:xfrm>
            <a:off x="423246" y="336115"/>
            <a:ext cx="11463954" cy="508000"/>
          </a:xfrm>
          <a:prstGeom prst="roundRect">
            <a:avLst>
              <a:gd name="adj" fmla="val 50000"/>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eaLnBrk="0" hangingPunct="0"/>
            <a:r>
              <a:rPr lang="tr-TR" sz="2800" b="1" dirty="0" smtClean="0">
                <a:solidFill>
                  <a:srgbClr val="0070C0"/>
                </a:solidFill>
                <a:effectLst>
                  <a:outerShdw blurRad="38100" dist="38100" dir="2700000" algn="tl">
                    <a:srgbClr val="000000">
                      <a:alpha val="43137"/>
                    </a:srgbClr>
                  </a:outerShdw>
                </a:effectLst>
              </a:rPr>
              <a:t>Araç Altı Tarama ve Görüntüleme Otomasyon sisteminin faydaları nelerdir?</a:t>
            </a:r>
            <a:endParaRPr lang="en-US" sz="2800" b="1" dirty="0">
              <a:solidFill>
                <a:srgbClr val="0070C0"/>
              </a:solidFill>
            </a:endParaRPr>
          </a:p>
        </p:txBody>
      </p:sp>
      <p:sp>
        <p:nvSpPr>
          <p:cNvPr id="13" name="AutoShape 51"/>
          <p:cNvSpPr>
            <a:spLocks noChangeArrowheads="1"/>
          </p:cNvSpPr>
          <p:nvPr/>
        </p:nvSpPr>
        <p:spPr bwMode="gray">
          <a:xfrm>
            <a:off x="423246" y="989556"/>
            <a:ext cx="11463954" cy="4672208"/>
          </a:xfrm>
          <a:prstGeom prst="roundRect">
            <a:avLst>
              <a:gd name="adj" fmla="val 50000"/>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eaLnBrk="0" hangingPunct="0"/>
            <a:r>
              <a:rPr lang="tr-TR" sz="2800" dirty="0" smtClean="0">
                <a:solidFill>
                  <a:schemeClr val="tx2"/>
                </a:solidFill>
              </a:rPr>
              <a:t/>
            </a:r>
            <a:br>
              <a:rPr lang="tr-TR" sz="2800" dirty="0" smtClean="0">
                <a:solidFill>
                  <a:schemeClr val="tx2"/>
                </a:solidFill>
              </a:rPr>
            </a:br>
            <a:r>
              <a:rPr lang="tr-TR" sz="2800" dirty="0" smtClean="0">
                <a:solidFill>
                  <a:schemeClr val="tx2"/>
                </a:solidFill>
              </a:rPr>
              <a:t/>
            </a:r>
            <a:br>
              <a:rPr lang="tr-TR" sz="2800" dirty="0" smtClean="0">
                <a:solidFill>
                  <a:schemeClr val="tx2"/>
                </a:solidFill>
              </a:rPr>
            </a:br>
            <a:r>
              <a:rPr lang="tr-TR" sz="2800" dirty="0" smtClean="0">
                <a:solidFill>
                  <a:schemeClr val="tx2"/>
                </a:solidFill>
              </a:rPr>
              <a:t/>
            </a:r>
            <a:br>
              <a:rPr lang="tr-TR" sz="2800" dirty="0" smtClean="0">
                <a:solidFill>
                  <a:schemeClr val="tx2"/>
                </a:solidFill>
              </a:rPr>
            </a:br>
            <a:r>
              <a:rPr lang="tr-TR" sz="2800" dirty="0" smtClean="0">
                <a:solidFill>
                  <a:schemeClr val="tx2"/>
                </a:solidFill>
              </a:rPr>
              <a:t/>
            </a:r>
            <a:br>
              <a:rPr lang="tr-TR" sz="2800" dirty="0" smtClean="0">
                <a:solidFill>
                  <a:schemeClr val="tx2"/>
                </a:solidFill>
              </a:rPr>
            </a:br>
            <a:r>
              <a:rPr lang="tr-TR" sz="2800" dirty="0" smtClean="0">
                <a:solidFill>
                  <a:schemeClr val="tx2"/>
                </a:solidFill>
              </a:rPr>
              <a:t>*Sistemin ana amacı öncelikle insan ve kurum güvenliğidir.</a:t>
            </a:r>
            <a:br>
              <a:rPr lang="tr-TR" sz="2800" dirty="0" smtClean="0">
                <a:solidFill>
                  <a:schemeClr val="tx2"/>
                </a:solidFill>
              </a:rPr>
            </a:br>
            <a:r>
              <a:rPr lang="tr-TR" sz="2800" dirty="0" smtClean="0">
                <a:solidFill>
                  <a:schemeClr val="tx2"/>
                </a:solidFill>
              </a:rPr>
              <a:t>*Bu sistem sayesinde araç giriş ve çıkışlarında geçiş aşamasında aracın </a:t>
            </a:r>
            <a:br>
              <a:rPr lang="tr-TR" sz="2800" dirty="0" smtClean="0">
                <a:solidFill>
                  <a:schemeClr val="tx2"/>
                </a:solidFill>
              </a:rPr>
            </a:br>
            <a:r>
              <a:rPr lang="tr-TR" sz="2800" dirty="0" smtClean="0">
                <a:solidFill>
                  <a:schemeClr val="tx2"/>
                </a:solidFill>
              </a:rPr>
              <a:t>altını görüntüleyerek operatörün ekranına temiz bir görüntü sağlar.</a:t>
            </a:r>
            <a:br>
              <a:rPr lang="tr-TR" sz="2800" dirty="0" smtClean="0">
                <a:solidFill>
                  <a:schemeClr val="tx2"/>
                </a:solidFill>
              </a:rPr>
            </a:br>
            <a:r>
              <a:rPr lang="tr-TR" sz="2800" dirty="0" smtClean="0">
                <a:solidFill>
                  <a:schemeClr val="tx2"/>
                </a:solidFill>
              </a:rPr>
              <a:t>*Alınan görüntü sayesinde aracın altında yabancı bir unsur olup olmadığı</a:t>
            </a:r>
            <a:br>
              <a:rPr lang="tr-TR" sz="2800" dirty="0" smtClean="0">
                <a:solidFill>
                  <a:schemeClr val="tx2"/>
                </a:solidFill>
              </a:rPr>
            </a:br>
            <a:r>
              <a:rPr lang="tr-TR" sz="2800" dirty="0" smtClean="0">
                <a:solidFill>
                  <a:schemeClr val="tx2"/>
                </a:solidFill>
              </a:rPr>
              <a:t>kontrol edilir. Alınan görüntü ile birlikte aracın plakası, aracın ön sürücü</a:t>
            </a:r>
            <a:br>
              <a:rPr lang="tr-TR" sz="2800" dirty="0" smtClean="0">
                <a:solidFill>
                  <a:schemeClr val="tx2"/>
                </a:solidFill>
              </a:rPr>
            </a:br>
            <a:r>
              <a:rPr lang="tr-TR" sz="2800" dirty="0" err="1" smtClean="0">
                <a:solidFill>
                  <a:schemeClr val="tx2"/>
                </a:solidFill>
              </a:rPr>
              <a:t>mahalinden</a:t>
            </a:r>
            <a:r>
              <a:rPr lang="tr-TR" sz="2800" dirty="0" smtClean="0">
                <a:solidFill>
                  <a:schemeClr val="tx2"/>
                </a:solidFill>
              </a:rPr>
              <a:t> alınan görüntü ile veri tabanına tarih  ve zaman damgası ile </a:t>
            </a:r>
            <a:br>
              <a:rPr lang="tr-TR" sz="2800" dirty="0" smtClean="0">
                <a:solidFill>
                  <a:schemeClr val="tx2"/>
                </a:solidFill>
              </a:rPr>
            </a:br>
            <a:r>
              <a:rPr lang="tr-TR" sz="2800" dirty="0" smtClean="0">
                <a:solidFill>
                  <a:schemeClr val="tx2"/>
                </a:solidFill>
              </a:rPr>
              <a:t> kayıt edilir.</a:t>
            </a:r>
            <a:br>
              <a:rPr lang="tr-TR" sz="2800" dirty="0" smtClean="0">
                <a:solidFill>
                  <a:schemeClr val="tx2"/>
                </a:solidFill>
              </a:rPr>
            </a:br>
            <a:r>
              <a:rPr lang="tr-TR" sz="2800" dirty="0" smtClean="0">
                <a:solidFill>
                  <a:schemeClr val="tx2"/>
                </a:solidFill>
              </a:rPr>
              <a:t>*Aracın altında patlayıcı yada zararlı bir obje var ise operatör tarafından </a:t>
            </a:r>
            <a:br>
              <a:rPr lang="tr-TR" sz="2800" dirty="0" smtClean="0">
                <a:solidFill>
                  <a:schemeClr val="tx2"/>
                </a:solidFill>
              </a:rPr>
            </a:br>
            <a:r>
              <a:rPr lang="tr-TR" sz="2800" dirty="0" smtClean="0">
                <a:solidFill>
                  <a:schemeClr val="tx2"/>
                </a:solidFill>
              </a:rPr>
              <a:t>aracın içeri alınması engellenir.</a:t>
            </a:r>
            <a:br>
              <a:rPr lang="tr-TR" sz="2800" dirty="0" smtClean="0">
                <a:solidFill>
                  <a:schemeClr val="tx2"/>
                </a:solidFill>
              </a:rPr>
            </a:br>
            <a:r>
              <a:rPr lang="tr-TR" sz="2800" dirty="0" smtClean="0">
                <a:solidFill>
                  <a:schemeClr val="tx2"/>
                </a:solidFill>
              </a:rPr>
              <a:t/>
            </a:r>
            <a:br>
              <a:rPr lang="tr-TR" sz="2800" dirty="0" smtClean="0">
                <a:solidFill>
                  <a:schemeClr val="tx2"/>
                </a:solidFill>
              </a:rPr>
            </a:br>
            <a:endParaRPr lang="tr-TR" sz="2800" dirty="0" smtClean="0">
              <a:solidFill>
                <a:schemeClr val="tx2"/>
              </a:solidFill>
            </a:endParaRPr>
          </a:p>
          <a:p>
            <a:pPr eaLnBrk="0" hangingPunct="0"/>
            <a:r>
              <a:rPr lang="tr-TR" sz="2800" b="1" dirty="0" smtClean="0">
                <a:solidFill>
                  <a:schemeClr val="tx2"/>
                </a:solidFill>
              </a:rPr>
              <a:t/>
            </a:r>
            <a:br>
              <a:rPr lang="tr-TR" sz="2800" b="1" dirty="0" smtClean="0">
                <a:solidFill>
                  <a:schemeClr val="tx2"/>
                </a:solidFill>
              </a:rPr>
            </a:br>
            <a:endParaRPr lang="en-US" sz="2800" b="1" dirty="0">
              <a:solidFill>
                <a:schemeClr val="tx2"/>
              </a:solidFill>
            </a:endParaRPr>
          </a:p>
        </p:txBody>
      </p:sp>
    </p:spTree>
    <p:extLst>
      <p:ext uri="{BB962C8B-B14F-4D97-AF65-F5344CB8AC3E}">
        <p14:creationId xmlns="" xmlns:p14="http://schemas.microsoft.com/office/powerpoint/2010/main" val="1410710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51"/>
          <p:cNvSpPr>
            <a:spLocks noChangeArrowheads="1"/>
          </p:cNvSpPr>
          <p:nvPr/>
        </p:nvSpPr>
        <p:spPr bwMode="gray">
          <a:xfrm>
            <a:off x="423246" y="336115"/>
            <a:ext cx="11463954" cy="508000"/>
          </a:xfrm>
          <a:prstGeom prst="roundRect">
            <a:avLst>
              <a:gd name="adj" fmla="val 50000"/>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eaLnBrk="0" hangingPunct="0"/>
            <a:r>
              <a:rPr lang="tr-TR" sz="2800" b="1" dirty="0" smtClean="0">
                <a:solidFill>
                  <a:srgbClr val="0070C0"/>
                </a:solidFill>
                <a:effectLst>
                  <a:outerShdw blurRad="38100" dist="38100" dir="2700000" algn="tl">
                    <a:srgbClr val="000000">
                      <a:alpha val="43137"/>
                    </a:srgbClr>
                  </a:outerShdw>
                </a:effectLst>
              </a:rPr>
              <a:t>Araç Altı Tarama ve Görüntüleme Otomasyon sisteminin faydaları nelerdir?</a:t>
            </a:r>
            <a:endParaRPr lang="en-US" sz="2800" b="1" dirty="0">
              <a:solidFill>
                <a:schemeClr val="tx2"/>
              </a:solidFill>
            </a:endParaRPr>
          </a:p>
        </p:txBody>
      </p:sp>
      <p:sp>
        <p:nvSpPr>
          <p:cNvPr id="3" name="Yuvarlatılmış Dikdörtgen 2"/>
          <p:cNvSpPr/>
          <p:nvPr/>
        </p:nvSpPr>
        <p:spPr>
          <a:xfrm>
            <a:off x="423246" y="970766"/>
            <a:ext cx="11390335" cy="577449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marL="4763" indent="-4763">
              <a:buFont typeface="Wingdings" panose="05000000000000000000" pitchFamily="2" charset="2"/>
              <a:buNone/>
            </a:pPr>
            <a:endParaRPr lang="tr-TR" sz="3200" dirty="0" smtClean="0">
              <a:solidFill>
                <a:schemeClr val="tx2"/>
              </a:solidFill>
            </a:endParaRPr>
          </a:p>
          <a:p>
            <a:pPr marL="4763" indent="-4763">
              <a:buFont typeface="Wingdings" panose="05000000000000000000" pitchFamily="2" charset="2"/>
              <a:buNone/>
            </a:pPr>
            <a:endParaRPr lang="tr-TR" sz="3200" dirty="0" smtClean="0">
              <a:solidFill>
                <a:schemeClr val="tx2"/>
              </a:solidFill>
            </a:endParaRPr>
          </a:p>
          <a:p>
            <a:pPr marL="4763" indent="-4763">
              <a:buFont typeface="Wingdings" panose="05000000000000000000" pitchFamily="2" charset="2"/>
              <a:buNone/>
            </a:pPr>
            <a:r>
              <a:rPr lang="tr-TR" sz="3200" smtClean="0">
                <a:solidFill>
                  <a:schemeClr val="tx2"/>
                </a:solidFill>
              </a:rPr>
              <a:t>* </a:t>
            </a:r>
            <a:r>
              <a:rPr lang="tr-TR" sz="3200" smtClean="0">
                <a:solidFill>
                  <a:schemeClr val="tx2"/>
                </a:solidFill>
              </a:rPr>
              <a:t/>
            </a:r>
            <a:br>
              <a:rPr lang="tr-TR" sz="3200" smtClean="0">
                <a:solidFill>
                  <a:schemeClr val="tx2"/>
                </a:solidFill>
              </a:rPr>
            </a:br>
            <a:r>
              <a:rPr lang="tr-TR" sz="3200" smtClean="0">
                <a:solidFill>
                  <a:schemeClr val="tx2"/>
                </a:solidFill>
              </a:rPr>
              <a:t/>
            </a:r>
            <a:br>
              <a:rPr lang="tr-TR" sz="3200" smtClean="0">
                <a:solidFill>
                  <a:schemeClr val="tx2"/>
                </a:solidFill>
              </a:rPr>
            </a:br>
            <a:r>
              <a:rPr lang="tr-TR" sz="3200" smtClean="0">
                <a:solidFill>
                  <a:schemeClr val="tx2"/>
                </a:solidFill>
              </a:rPr>
              <a:t>Sistem </a:t>
            </a:r>
            <a:r>
              <a:rPr lang="tr-TR" sz="3200" dirty="0" smtClean="0">
                <a:solidFill>
                  <a:schemeClr val="tx2"/>
                </a:solidFill>
              </a:rPr>
              <a:t>üzerinde kayıt edilen araç görüntüleri ile o andaki mevcut görüntüler operatör tarafından karşılaştırılır.</a:t>
            </a:r>
            <a:br>
              <a:rPr lang="tr-TR" sz="3200" dirty="0" smtClean="0">
                <a:solidFill>
                  <a:schemeClr val="tx2"/>
                </a:solidFill>
              </a:rPr>
            </a:br>
            <a:r>
              <a:rPr lang="tr-TR" sz="3200" dirty="0" smtClean="0">
                <a:solidFill>
                  <a:schemeClr val="tx2"/>
                </a:solidFill>
              </a:rPr>
              <a:t>* Aracın alt görüntüsü temiz ise bariyer açılarak aracın geçişi sağlanır.</a:t>
            </a:r>
            <a:br>
              <a:rPr lang="tr-TR" sz="3200" dirty="0" smtClean="0">
                <a:solidFill>
                  <a:schemeClr val="tx2"/>
                </a:solidFill>
              </a:rPr>
            </a:br>
            <a:r>
              <a:rPr lang="tr-TR" sz="3200" dirty="0" smtClean="0">
                <a:solidFill>
                  <a:schemeClr val="tx2"/>
                </a:solidFill>
              </a:rPr>
              <a:t>*Araç geçiş bilgileri sistem üzerinden kayıt altına alındığından dolayı istenildiği zaman “Raporlanabilir.”</a:t>
            </a:r>
            <a:br>
              <a:rPr lang="tr-TR" sz="3200" dirty="0" smtClean="0">
                <a:solidFill>
                  <a:schemeClr val="tx2"/>
                </a:solidFill>
              </a:rPr>
            </a:br>
            <a:r>
              <a:rPr lang="tr-TR" sz="3200" dirty="0" smtClean="0">
                <a:solidFill>
                  <a:schemeClr val="tx2"/>
                </a:solidFill>
              </a:rPr>
              <a:t>* Farklı giriş noktalarına kurularak, tek bir ekran üzerinden sistem online olarak kontrol edilebilir.</a:t>
            </a:r>
            <a:br>
              <a:rPr lang="tr-TR" sz="3200" dirty="0" smtClean="0">
                <a:solidFill>
                  <a:schemeClr val="tx2"/>
                </a:solidFill>
              </a:rPr>
            </a:br>
            <a:endParaRPr lang="tr-TR" sz="3200" dirty="0" smtClean="0">
              <a:solidFill>
                <a:schemeClr val="tx2"/>
              </a:solidFill>
            </a:endParaRPr>
          </a:p>
          <a:p>
            <a:pPr marL="4763" indent="-4763">
              <a:buFont typeface="Wingdings" panose="05000000000000000000" pitchFamily="2" charset="2"/>
              <a:buNone/>
            </a:pPr>
            <a:endParaRPr lang="tr-TR" dirty="0">
              <a:solidFill>
                <a:schemeClr val="tx2"/>
              </a:solidFill>
            </a:endParaRPr>
          </a:p>
          <a:p>
            <a:pPr marL="4763" indent="-4763">
              <a:buFont typeface="Wingdings" panose="05000000000000000000" pitchFamily="2" charset="2"/>
              <a:buNone/>
            </a:pPr>
            <a:endParaRPr lang="tr-TR" dirty="0" smtClean="0">
              <a:solidFill>
                <a:schemeClr val="tx2"/>
              </a:solidFill>
            </a:endParaRPr>
          </a:p>
          <a:p>
            <a:pPr marL="4763" indent="-4763">
              <a:buFont typeface="Wingdings" panose="05000000000000000000" pitchFamily="2" charset="2"/>
              <a:buNone/>
            </a:pPr>
            <a:endParaRPr lang="tr-TR" dirty="0">
              <a:solidFill>
                <a:schemeClr val="tx2"/>
              </a:solidFill>
            </a:endParaRPr>
          </a:p>
          <a:p>
            <a:pPr marL="4763" indent="-4763">
              <a:buFont typeface="Wingdings" panose="05000000000000000000" pitchFamily="2" charset="2"/>
              <a:buNone/>
            </a:pPr>
            <a:endParaRPr lang="tr-TR" dirty="0" smtClean="0">
              <a:solidFill>
                <a:schemeClr val="tx2"/>
              </a:solidFill>
            </a:endParaRPr>
          </a:p>
          <a:p>
            <a:pPr marL="4763" indent="-4763">
              <a:buFont typeface="Wingdings" panose="05000000000000000000" pitchFamily="2" charset="2"/>
              <a:buNone/>
            </a:pPr>
            <a:endParaRPr lang="tr-TR" dirty="0">
              <a:solidFill>
                <a:schemeClr val="tx2"/>
              </a:solidFill>
            </a:endParaRPr>
          </a:p>
          <a:p>
            <a:pPr marL="4763" indent="-4763">
              <a:buFont typeface="Wingdings" panose="05000000000000000000" pitchFamily="2" charset="2"/>
              <a:buNone/>
            </a:pPr>
            <a:endParaRPr lang="tr-TR" dirty="0" smtClean="0">
              <a:solidFill>
                <a:schemeClr val="tx2"/>
              </a:solidFill>
            </a:endParaRPr>
          </a:p>
          <a:p>
            <a:pPr marL="4763" indent="-4763">
              <a:buFont typeface="Wingdings" panose="05000000000000000000" pitchFamily="2" charset="2"/>
              <a:buNone/>
            </a:pPr>
            <a:endParaRPr lang="tr-TR" dirty="0">
              <a:solidFill>
                <a:schemeClr val="tx2"/>
              </a:solidFill>
            </a:endParaRPr>
          </a:p>
          <a:p>
            <a:pPr marL="4763" indent="-4763">
              <a:buFont typeface="Wingdings" panose="05000000000000000000" pitchFamily="2" charset="2"/>
              <a:buNone/>
            </a:pPr>
            <a:endParaRPr lang="tr-TR" dirty="0" smtClean="0">
              <a:solidFill>
                <a:schemeClr val="tx2"/>
              </a:solidFill>
            </a:endParaRPr>
          </a:p>
          <a:p>
            <a:pPr marL="4763" indent="-4763">
              <a:buFont typeface="Wingdings" panose="05000000000000000000" pitchFamily="2" charset="2"/>
              <a:buNone/>
            </a:pPr>
            <a:endParaRPr lang="tr-TR" dirty="0">
              <a:solidFill>
                <a:schemeClr val="tx2"/>
              </a:solidFill>
            </a:endParaRPr>
          </a:p>
          <a:p>
            <a:pPr marL="4763" indent="-4763">
              <a:buFont typeface="Wingdings" panose="05000000000000000000" pitchFamily="2" charset="2"/>
              <a:buNone/>
            </a:pPr>
            <a:endParaRPr lang="tr-TR" dirty="0">
              <a:solidFill>
                <a:schemeClr val="tx2"/>
              </a:solidFill>
            </a:endParaRPr>
          </a:p>
        </p:txBody>
      </p:sp>
      <p:pic>
        <p:nvPicPr>
          <p:cNvPr id="6" name="Resim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57209" y="5830665"/>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 xmlns:p14="http://schemas.microsoft.com/office/powerpoint/2010/main" val="1541869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1"/>
          <p:cNvSpPr>
            <a:spLocks noChangeArrowheads="1"/>
          </p:cNvSpPr>
          <p:nvPr/>
        </p:nvSpPr>
        <p:spPr bwMode="gray">
          <a:xfrm>
            <a:off x="323039" y="228452"/>
            <a:ext cx="11564161" cy="508000"/>
          </a:xfrm>
          <a:prstGeom prst="roundRect">
            <a:avLst>
              <a:gd name="adj" fmla="val 50000"/>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eaLnBrk="0" hangingPunct="0"/>
            <a:r>
              <a:rPr lang="tr-TR" sz="2800" b="1" dirty="0" smtClean="0">
                <a:solidFill>
                  <a:srgbClr val="0070C0"/>
                </a:solidFill>
              </a:rPr>
              <a:t>Güvenlik açıkları nasıl ortaya çıkar ?</a:t>
            </a:r>
            <a:endParaRPr lang="en-US" sz="2800" b="1" dirty="0">
              <a:solidFill>
                <a:srgbClr val="0070C0"/>
              </a:solidFill>
            </a:endParaRPr>
          </a:p>
        </p:txBody>
      </p:sp>
      <p:sp>
        <p:nvSpPr>
          <p:cNvPr id="2" name="Yuvarlatılmış Dikdörtgen 1"/>
          <p:cNvSpPr/>
          <p:nvPr/>
        </p:nvSpPr>
        <p:spPr>
          <a:xfrm>
            <a:off x="513567" y="876822"/>
            <a:ext cx="11465491" cy="570560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tr-TR" sz="2800" dirty="0" smtClean="0"/>
              <a:t>       Askeri alanlar, kamu kurum ve kuruluşlarına yapılan bombalı saldırılara bakıldığında, genelde daimi personel olan kamu çalışanlarının araçları ile eylemler gerçekleştirilmiştir. Açıklamak gerekirse mesai saatleri haricinde dışarı da olan personel araçlarının alt kısmına patlayıcı unsur yerleştirilerek</a:t>
            </a:r>
            <a:br>
              <a:rPr lang="tr-TR" sz="2800" dirty="0" smtClean="0"/>
            </a:br>
            <a:r>
              <a:rPr lang="tr-TR" sz="2800" dirty="0" smtClean="0"/>
              <a:t>askeri alanlara (tugay, alay,ordu ve nizamiye girişleri, kamusal alanların girişleri) girmesi beklenmektedir. Nizamiye alanın da fark edilmeyen araç altındaki zararlı obje saldırı yapılacak noktaya ulaştığında patlatılmaktadır.</a:t>
            </a:r>
            <a:br>
              <a:rPr lang="tr-TR" sz="2800" dirty="0" smtClean="0"/>
            </a:br>
            <a:r>
              <a:rPr lang="tr-TR" sz="2800" dirty="0" smtClean="0"/>
              <a:t>       İşte tam olarak bu açıkları gördükten sonra Metropol tarafından bu sistem yapıldı.</a:t>
            </a:r>
            <a:br>
              <a:rPr lang="tr-TR" sz="2800" dirty="0" smtClean="0"/>
            </a:br>
            <a:r>
              <a:rPr lang="tr-TR" sz="2800" dirty="0" smtClean="0"/>
              <a:t/>
            </a:r>
            <a:br>
              <a:rPr lang="tr-TR" sz="2800" dirty="0" smtClean="0"/>
            </a:br>
            <a:endParaRPr lang="tr-TR" dirty="0"/>
          </a:p>
        </p:txBody>
      </p:sp>
      <p:pic>
        <p:nvPicPr>
          <p:cNvPr id="6" name="Resim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869944" y="5780561"/>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 xmlns:p14="http://schemas.microsoft.com/office/powerpoint/2010/main" val="34978706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3" name="AutoShape 51"/>
          <p:cNvSpPr>
            <a:spLocks noChangeArrowheads="1"/>
          </p:cNvSpPr>
          <p:nvPr/>
        </p:nvSpPr>
        <p:spPr bwMode="gray">
          <a:xfrm>
            <a:off x="323039" y="228452"/>
            <a:ext cx="11564161" cy="508000"/>
          </a:xfrm>
          <a:prstGeom prst="roundRect">
            <a:avLst>
              <a:gd name="adj" fmla="val 50000"/>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eaLnBrk="0" hangingPunct="0"/>
            <a:r>
              <a:rPr lang="tr-TR" sz="2800" b="1" dirty="0" smtClean="0">
                <a:solidFill>
                  <a:srgbClr val="0070C0"/>
                </a:solidFill>
              </a:rPr>
              <a:t>Araç Altı tarama ve görüntüleme sistemi temel ve teknik özellikleri.</a:t>
            </a:r>
            <a:endParaRPr lang="en-US" sz="2800" b="1" dirty="0">
              <a:solidFill>
                <a:srgbClr val="0070C0"/>
              </a:solidFill>
            </a:endParaRPr>
          </a:p>
        </p:txBody>
      </p:sp>
      <p:sp>
        <p:nvSpPr>
          <p:cNvPr id="4" name="Yuvarlatılmış Dikdörtgen 1"/>
          <p:cNvSpPr/>
          <p:nvPr/>
        </p:nvSpPr>
        <p:spPr>
          <a:xfrm>
            <a:off x="513567" y="876822"/>
            <a:ext cx="11465491" cy="570560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r>
              <a:rPr lang="tr-TR" sz="2000" b="1" dirty="0" smtClean="0">
                <a:solidFill>
                  <a:srgbClr val="0070C0"/>
                </a:solidFill>
              </a:rPr>
              <a:t/>
            </a:r>
            <a:br>
              <a:rPr lang="tr-TR" sz="2000" b="1" dirty="0" smtClean="0">
                <a:solidFill>
                  <a:srgbClr val="0070C0"/>
                </a:solidFill>
              </a:rPr>
            </a:br>
            <a:r>
              <a:rPr lang="tr-TR" sz="2000" b="1" dirty="0" smtClean="0">
                <a:solidFill>
                  <a:schemeClr val="accent1">
                    <a:lumMod val="50000"/>
                  </a:schemeClr>
                </a:solidFill>
              </a:rPr>
              <a:t>* Sistem, </a:t>
            </a:r>
            <a:r>
              <a:rPr lang="tr-TR" sz="2000" b="1" dirty="0" err="1" smtClean="0">
                <a:solidFill>
                  <a:schemeClr val="accent1">
                    <a:lumMod val="50000"/>
                  </a:schemeClr>
                </a:solidFill>
              </a:rPr>
              <a:t>sql</a:t>
            </a:r>
            <a:r>
              <a:rPr lang="tr-TR" sz="2000" b="1" dirty="0" smtClean="0">
                <a:solidFill>
                  <a:schemeClr val="accent1">
                    <a:lumMod val="50000"/>
                  </a:schemeClr>
                </a:solidFill>
              </a:rPr>
              <a:t>, </a:t>
            </a:r>
            <a:r>
              <a:rPr lang="tr-TR" sz="2000" b="1" dirty="0" err="1" smtClean="0">
                <a:solidFill>
                  <a:schemeClr val="accent1">
                    <a:lumMod val="50000"/>
                  </a:schemeClr>
                </a:solidFill>
              </a:rPr>
              <a:t>plc</a:t>
            </a:r>
            <a:r>
              <a:rPr lang="tr-TR" sz="2000" b="1" dirty="0" smtClean="0">
                <a:solidFill>
                  <a:schemeClr val="accent1">
                    <a:lumMod val="50000"/>
                  </a:schemeClr>
                </a:solidFill>
              </a:rPr>
              <a:t>, </a:t>
            </a:r>
            <a:r>
              <a:rPr lang="tr-TR" sz="2000" b="1" dirty="0" err="1" smtClean="0">
                <a:solidFill>
                  <a:schemeClr val="accent1">
                    <a:lumMod val="50000"/>
                  </a:schemeClr>
                </a:solidFill>
              </a:rPr>
              <a:t>scaner</a:t>
            </a:r>
            <a:r>
              <a:rPr lang="tr-TR" sz="2000" b="1" dirty="0" smtClean="0">
                <a:solidFill>
                  <a:schemeClr val="accent1">
                    <a:lumMod val="50000"/>
                  </a:schemeClr>
                </a:solidFill>
              </a:rPr>
              <a:t> ve temel kamera bağlantılarının durumları ekranda yer alır</a:t>
            </a:r>
          </a:p>
          <a:p>
            <a:pPr lvl="0"/>
            <a:r>
              <a:rPr lang="tr-TR" sz="2000" b="1" dirty="0" smtClean="0">
                <a:solidFill>
                  <a:schemeClr val="accent1">
                    <a:lumMod val="50000"/>
                  </a:schemeClr>
                </a:solidFill>
              </a:rPr>
              <a:t>* Her türlü sistem </a:t>
            </a:r>
            <a:r>
              <a:rPr lang="tr-TR" sz="2000" b="1" dirty="0" err="1" smtClean="0">
                <a:solidFill>
                  <a:schemeClr val="accent1">
                    <a:lumMod val="50000"/>
                  </a:schemeClr>
                </a:solidFill>
              </a:rPr>
              <a:t>plc</a:t>
            </a:r>
            <a:r>
              <a:rPr lang="tr-TR" sz="2000" b="1" dirty="0" smtClean="0">
                <a:solidFill>
                  <a:schemeClr val="accent1">
                    <a:lumMod val="50000"/>
                  </a:schemeClr>
                </a:solidFill>
              </a:rPr>
              <a:t> panosu üzerine bağlı konvansiyonel olarak elle de aç/kapat şeklinde çalıştırılabilir</a:t>
            </a:r>
          </a:p>
          <a:p>
            <a:pPr lvl="0"/>
            <a:r>
              <a:rPr lang="tr-TR" sz="2000" b="1" dirty="0" smtClean="0">
                <a:solidFill>
                  <a:schemeClr val="accent1">
                    <a:lumMod val="50000"/>
                  </a:schemeClr>
                </a:solidFill>
              </a:rPr>
              <a:t>* Sistem bağlı unsurların tümünü denetler ve ayarları gereği otomatik olarak çalıştırır</a:t>
            </a:r>
          </a:p>
          <a:p>
            <a:pPr lvl="0"/>
            <a:r>
              <a:rPr lang="tr-TR" sz="2000" b="1" dirty="0" smtClean="0">
                <a:solidFill>
                  <a:schemeClr val="accent1">
                    <a:lumMod val="50000"/>
                  </a:schemeClr>
                </a:solidFill>
              </a:rPr>
              <a:t>* Ayarlardan otomatiğe alınmayan bileşenler/işlemler kontrol masasından ve/veya pano üzerinden elle çalıştırılabilir</a:t>
            </a:r>
          </a:p>
          <a:p>
            <a:pPr lvl="0"/>
            <a:r>
              <a:rPr lang="tr-TR" sz="2000" b="1" dirty="0" smtClean="0">
                <a:solidFill>
                  <a:schemeClr val="accent1">
                    <a:lumMod val="50000"/>
                  </a:schemeClr>
                </a:solidFill>
              </a:rPr>
              <a:t>* Sisteme bağlı izleme kamerası sistemi izler, canlı görüntü alınır.</a:t>
            </a:r>
          </a:p>
          <a:p>
            <a:pPr lvl="0"/>
            <a:r>
              <a:rPr lang="tr-TR" sz="2000" b="1" dirty="0" smtClean="0">
                <a:solidFill>
                  <a:schemeClr val="accent1">
                    <a:lumMod val="50000"/>
                  </a:schemeClr>
                </a:solidFill>
              </a:rPr>
              <a:t>* Ortam aydınlık ve kuyu (kamera kuyusu) sıcaklığı anlık izlenir. Donma vs. durumlarından korumak amaçlı izlenir</a:t>
            </a:r>
          </a:p>
          <a:p>
            <a:pPr lvl="0"/>
            <a:r>
              <a:rPr lang="tr-TR" sz="2000" b="1" dirty="0" smtClean="0">
                <a:solidFill>
                  <a:schemeClr val="accent1">
                    <a:lumMod val="50000"/>
                  </a:schemeClr>
                </a:solidFill>
              </a:rPr>
              <a:t>* Araç gelişi otomatik algılanır ve sistem o araç için start olur</a:t>
            </a:r>
          </a:p>
          <a:p>
            <a:pPr lvl="0"/>
            <a:r>
              <a:rPr lang="tr-TR" sz="2000" b="1" dirty="0" smtClean="0">
                <a:solidFill>
                  <a:schemeClr val="accent1">
                    <a:lumMod val="50000"/>
                  </a:schemeClr>
                </a:solidFill>
              </a:rPr>
              <a:t>* Sistem aşamaları kokpit ekranda görüntülenir</a:t>
            </a:r>
          </a:p>
          <a:p>
            <a:pPr lvl="0"/>
            <a:r>
              <a:rPr lang="tr-TR" sz="2000" b="1" dirty="0" smtClean="0">
                <a:solidFill>
                  <a:schemeClr val="accent1">
                    <a:lumMod val="50000"/>
                  </a:schemeClr>
                </a:solidFill>
              </a:rPr>
              <a:t>* Plaka okuması (gerekli ise) yapılır. Tespit edilen plana </a:t>
            </a:r>
            <a:r>
              <a:rPr lang="tr-TR" sz="2000" b="1" dirty="0" err="1" smtClean="0">
                <a:solidFill>
                  <a:schemeClr val="accent1">
                    <a:lumMod val="50000"/>
                  </a:schemeClr>
                </a:solidFill>
              </a:rPr>
              <a:t>manuel</a:t>
            </a:r>
            <a:r>
              <a:rPr lang="tr-TR" sz="2000" b="1" dirty="0" smtClean="0">
                <a:solidFill>
                  <a:schemeClr val="accent1">
                    <a:lumMod val="50000"/>
                  </a:schemeClr>
                </a:solidFill>
              </a:rPr>
              <a:t> düzenlenebilir.</a:t>
            </a:r>
          </a:p>
          <a:p>
            <a:pPr lvl="0"/>
            <a:r>
              <a:rPr lang="tr-TR" sz="2000" b="1" dirty="0" smtClean="0">
                <a:solidFill>
                  <a:schemeClr val="accent1">
                    <a:lumMod val="50000"/>
                  </a:schemeClr>
                </a:solidFill>
              </a:rPr>
              <a:t>* Plakanın geçmiş hareketlerinin listesi ekrana verilir</a:t>
            </a:r>
          </a:p>
          <a:p>
            <a:pPr lvl="0"/>
            <a:r>
              <a:rPr lang="tr-TR" sz="2000" b="1" dirty="0" smtClean="0">
                <a:solidFill>
                  <a:schemeClr val="accent1">
                    <a:lumMod val="50000"/>
                  </a:schemeClr>
                </a:solidFill>
              </a:rPr>
              <a:t>* Tüm geçişler ayrıca listelenir.</a:t>
            </a:r>
          </a:p>
          <a:p>
            <a:pPr lvl="0"/>
            <a:r>
              <a:rPr lang="tr-TR" sz="2000" b="1" dirty="0" smtClean="0">
                <a:solidFill>
                  <a:schemeClr val="accent1">
                    <a:lumMod val="50000"/>
                  </a:schemeClr>
                </a:solidFill>
              </a:rPr>
              <a:t>* Aracın önceki geçiş tarama bilgisi ve anlık taraması ekrana verilir</a:t>
            </a:r>
          </a:p>
          <a:p>
            <a:pPr lvl="0"/>
            <a:r>
              <a:rPr lang="tr-TR" sz="2000" b="1" dirty="0" smtClean="0">
                <a:solidFill>
                  <a:schemeClr val="accent1">
                    <a:lumMod val="50000"/>
                  </a:schemeClr>
                </a:solidFill>
              </a:rPr>
              <a:t>* Plakadan otomatik geçiş kararının alınması</a:t>
            </a:r>
          </a:p>
          <a:p>
            <a:pPr lvl="0"/>
            <a:r>
              <a:rPr lang="tr-TR" sz="2000" b="1" dirty="0" smtClean="0">
                <a:solidFill>
                  <a:schemeClr val="accent1">
                    <a:lumMod val="50000"/>
                  </a:schemeClr>
                </a:solidFill>
              </a:rPr>
              <a:t>* Araç ağırlığına göre geçiş kararı veya engelleme</a:t>
            </a:r>
          </a:p>
          <a:p>
            <a:pPr lvl="0"/>
            <a:r>
              <a:rPr lang="tr-TR" sz="2000" b="1" dirty="0" smtClean="0">
                <a:solidFill>
                  <a:schemeClr val="accent1">
                    <a:lumMod val="50000"/>
                  </a:schemeClr>
                </a:solidFill>
              </a:rPr>
              <a:t>* İşlem-Personel </a:t>
            </a:r>
            <a:r>
              <a:rPr lang="tr-TR" sz="2000" b="1" dirty="0" err="1" smtClean="0">
                <a:solidFill>
                  <a:schemeClr val="accent1">
                    <a:lumMod val="50000"/>
                  </a:schemeClr>
                </a:solidFill>
              </a:rPr>
              <a:t>logları</a:t>
            </a:r>
            <a:endParaRPr lang="tr-TR" sz="2000" b="1" dirty="0" smtClean="0">
              <a:solidFill>
                <a:schemeClr val="accent1">
                  <a:lumMod val="50000"/>
                </a:schemeClr>
              </a:solidFill>
            </a:endParaRPr>
          </a:p>
          <a:p>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3" name="AutoShape 51"/>
          <p:cNvSpPr>
            <a:spLocks noChangeArrowheads="1"/>
          </p:cNvSpPr>
          <p:nvPr/>
        </p:nvSpPr>
        <p:spPr bwMode="gray">
          <a:xfrm>
            <a:off x="323039" y="228452"/>
            <a:ext cx="11564161" cy="508000"/>
          </a:xfrm>
          <a:prstGeom prst="roundRect">
            <a:avLst>
              <a:gd name="adj" fmla="val 50000"/>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eaLnBrk="0" hangingPunct="0"/>
            <a:r>
              <a:rPr lang="tr-TR" sz="2800" b="1" dirty="0" smtClean="0">
                <a:solidFill>
                  <a:srgbClr val="0070C0"/>
                </a:solidFill>
              </a:rPr>
              <a:t>Araç Altı tarama ve görüntüleme sistemine bağlı </a:t>
            </a:r>
            <a:r>
              <a:rPr lang="tr-TR" sz="2800" b="1" dirty="0" err="1" smtClean="0">
                <a:solidFill>
                  <a:srgbClr val="0070C0"/>
                </a:solidFill>
              </a:rPr>
              <a:t>komponentler</a:t>
            </a:r>
            <a:endParaRPr lang="en-US" sz="2800" b="1" dirty="0">
              <a:solidFill>
                <a:srgbClr val="0070C0"/>
              </a:solidFill>
            </a:endParaRPr>
          </a:p>
        </p:txBody>
      </p:sp>
      <p:sp>
        <p:nvSpPr>
          <p:cNvPr id="4" name="Yuvarlatılmış Dikdörtgen 1"/>
          <p:cNvSpPr/>
          <p:nvPr/>
        </p:nvSpPr>
        <p:spPr>
          <a:xfrm>
            <a:off x="513567" y="876822"/>
            <a:ext cx="11465491" cy="570560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r>
              <a:rPr lang="tr-TR" sz="2000" b="1" dirty="0" smtClean="0">
                <a:solidFill>
                  <a:srgbClr val="0070C0"/>
                </a:solidFill>
              </a:rPr>
              <a:t/>
            </a:r>
            <a:br>
              <a:rPr lang="tr-TR" sz="2000" b="1" dirty="0" smtClean="0">
                <a:solidFill>
                  <a:srgbClr val="0070C0"/>
                </a:solidFill>
              </a:rPr>
            </a:br>
            <a:r>
              <a:rPr lang="tr-TR" sz="2000" dirty="0" smtClean="0"/>
              <a:t> </a:t>
            </a:r>
            <a:r>
              <a:rPr lang="tr-TR" sz="2800" dirty="0" smtClean="0"/>
              <a:t>Plaka okuma kamerası</a:t>
            </a:r>
          </a:p>
          <a:p>
            <a:pPr lvl="0"/>
            <a:r>
              <a:rPr lang="tr-TR" sz="2800" dirty="0" smtClean="0"/>
              <a:t>Genel ortam kamerası</a:t>
            </a:r>
          </a:p>
          <a:p>
            <a:pPr lvl="0"/>
            <a:r>
              <a:rPr lang="tr-TR" sz="2800" dirty="0" smtClean="0"/>
              <a:t>Normal aydınlatma</a:t>
            </a:r>
          </a:p>
          <a:p>
            <a:pPr lvl="0"/>
            <a:r>
              <a:rPr lang="tr-TR" sz="2800" dirty="0" smtClean="0"/>
              <a:t>IR aydınlatma</a:t>
            </a:r>
          </a:p>
          <a:p>
            <a:pPr lvl="0"/>
            <a:r>
              <a:rPr lang="tr-TR" sz="2800" dirty="0" smtClean="0"/>
              <a:t>Alt tarama kamerası</a:t>
            </a:r>
          </a:p>
          <a:p>
            <a:pPr lvl="0"/>
            <a:r>
              <a:rPr lang="tr-TR" sz="2800" dirty="0" smtClean="0"/>
              <a:t>Yanaşma algılama ve hız tespit sistemi</a:t>
            </a:r>
          </a:p>
          <a:p>
            <a:pPr lvl="0"/>
            <a:r>
              <a:rPr lang="tr-TR" sz="2800" dirty="0" smtClean="0"/>
              <a:t>Kuyu içi ve ortam sıcaklık ölçümleri</a:t>
            </a:r>
          </a:p>
          <a:p>
            <a:pPr lvl="0"/>
            <a:r>
              <a:rPr lang="tr-TR" sz="2800" dirty="0" smtClean="0"/>
              <a:t>Kuyu içi ısıtma sistemi</a:t>
            </a:r>
          </a:p>
          <a:p>
            <a:pPr lvl="0"/>
            <a:r>
              <a:rPr lang="tr-TR" sz="2800" dirty="0" err="1" smtClean="0"/>
              <a:t>Akrelik</a:t>
            </a:r>
            <a:r>
              <a:rPr lang="tr-TR" sz="2800" dirty="0" smtClean="0"/>
              <a:t> panel (kuyu üstü kapatma) temizleme sistemi (hava kompresörlü)</a:t>
            </a:r>
          </a:p>
          <a:p>
            <a:pPr lvl="0"/>
            <a:r>
              <a:rPr lang="tr-TR" sz="2800" dirty="0" smtClean="0"/>
              <a:t>Bariyer sistemi (Sisteme entegre)</a:t>
            </a:r>
          </a:p>
          <a:p>
            <a:pPr lvl="0"/>
            <a:r>
              <a:rPr lang="tr-TR" sz="2800" dirty="0" smtClean="0"/>
              <a:t>Alt tarama sistemi</a:t>
            </a:r>
            <a:br>
              <a:rPr lang="tr-TR" sz="2800" dirty="0" smtClean="0"/>
            </a:br>
            <a:r>
              <a:rPr lang="tr-TR" sz="2800" dirty="0" smtClean="0"/>
              <a:t>Otomasyon sunucusu ve izleme bilgisayarları ekranları</a:t>
            </a:r>
          </a:p>
          <a:p>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193742" y="617220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2050" name="Picture 2"/>
          <p:cNvPicPr>
            <a:picLocks noChangeAspect="1" noChangeArrowheads="1"/>
          </p:cNvPicPr>
          <p:nvPr/>
        </p:nvPicPr>
        <p:blipFill>
          <a:blip r:embed="rId3"/>
          <a:srcRect/>
          <a:stretch>
            <a:fillRect/>
          </a:stretch>
        </p:blipFill>
        <p:spPr bwMode="auto">
          <a:xfrm>
            <a:off x="0" y="0"/>
            <a:ext cx="12192000" cy="6035040"/>
          </a:xfrm>
          <a:prstGeom prst="rect">
            <a:avLst/>
          </a:prstGeom>
          <a:noFill/>
          <a:ln w="9525">
            <a:noFill/>
            <a:miter lim="800000"/>
            <a:headEnd/>
            <a:tailEnd/>
          </a:ln>
          <a:effectLst/>
        </p:spPr>
      </p:pic>
      <p:sp>
        <p:nvSpPr>
          <p:cNvPr id="5" name="4 Metin kutusu"/>
          <p:cNvSpPr txBox="1"/>
          <p:nvPr/>
        </p:nvSpPr>
        <p:spPr>
          <a:xfrm>
            <a:off x="0" y="6187440"/>
            <a:ext cx="9829800" cy="369332"/>
          </a:xfrm>
          <a:prstGeom prst="rect">
            <a:avLst/>
          </a:prstGeom>
          <a:noFill/>
        </p:spPr>
        <p:txBody>
          <a:bodyPr wrap="square" rtlCol="0">
            <a:spAutoFit/>
          </a:bodyPr>
          <a:lstStyle/>
          <a:p>
            <a:r>
              <a:rPr lang="tr-TR" dirty="0" smtClean="0"/>
              <a:t>Operatör kullanıcı ekranı, tek ekranda bürün operasyonları yönetebilir.</a:t>
            </a:r>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Resim 1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782262" y="6294128"/>
            <a:ext cx="1733333" cy="4761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3074" name="Resim 2" descr="image002"/>
          <p:cNvPicPr>
            <a:picLocks noChangeAspect="1" noChangeArrowheads="1"/>
          </p:cNvPicPr>
          <p:nvPr/>
        </p:nvPicPr>
        <p:blipFill>
          <a:blip r:embed="rId3"/>
          <a:srcRect/>
          <a:stretch>
            <a:fillRect/>
          </a:stretch>
        </p:blipFill>
        <p:spPr bwMode="auto">
          <a:xfrm>
            <a:off x="0" y="0"/>
            <a:ext cx="12192000" cy="6156960"/>
          </a:xfrm>
          <a:prstGeom prst="rect">
            <a:avLst/>
          </a:prstGeom>
          <a:noFill/>
          <a:ln w="9525">
            <a:noFill/>
            <a:miter lim="800000"/>
            <a:headEnd/>
            <a:tailEnd/>
          </a:ln>
        </p:spPr>
      </p:pic>
      <p:sp>
        <p:nvSpPr>
          <p:cNvPr id="4" name="3 Metin kutusu"/>
          <p:cNvSpPr txBox="1"/>
          <p:nvPr/>
        </p:nvSpPr>
        <p:spPr>
          <a:xfrm>
            <a:off x="0" y="6187440"/>
            <a:ext cx="9829800" cy="369332"/>
          </a:xfrm>
          <a:prstGeom prst="rect">
            <a:avLst/>
          </a:prstGeom>
          <a:noFill/>
        </p:spPr>
        <p:txBody>
          <a:bodyPr wrap="square" rtlCol="0">
            <a:spAutoFit/>
          </a:bodyPr>
          <a:lstStyle/>
          <a:p>
            <a:r>
              <a:rPr lang="tr-TR" dirty="0" smtClean="0"/>
              <a:t>Operatör kullanıcı değişim ekranı</a:t>
            </a:r>
            <a:endParaRPr lang="tr-TR" dirty="0"/>
          </a:p>
        </p:txBody>
      </p:sp>
    </p:spTree>
    <p:extLst>
      <p:ext uri="{BB962C8B-B14F-4D97-AF65-F5344CB8AC3E}">
        <p14:creationId xmlns="" xmlns:p14="http://schemas.microsoft.com/office/powerpoint/2010/main" val="1121642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202</Words>
  <Application>Microsoft Office PowerPoint</Application>
  <PresentationFormat>Özel</PresentationFormat>
  <Paragraphs>62</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Teması</vt:lpstr>
      <vt:lpstr>Araç Altı Tarama ve Görüntüleme Otomasyon sistemi</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 Modüllü Led Projektör</dc:title>
  <dc:creator>id</dc:creator>
  <cp:lastModifiedBy>ismaildagci</cp:lastModifiedBy>
  <cp:revision>37</cp:revision>
  <dcterms:created xsi:type="dcterms:W3CDTF">2015-11-11T18:40:35Z</dcterms:created>
  <dcterms:modified xsi:type="dcterms:W3CDTF">2019-11-08T18:36:07Z</dcterms:modified>
</cp:coreProperties>
</file>